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2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909"/>
  </p:normalViewPr>
  <p:slideViewPr>
    <p:cSldViewPr snapToGrid="0" snapToObjects="1">
      <p:cViewPr>
        <p:scale>
          <a:sx n="101" d="100"/>
          <a:sy n="101" d="100"/>
        </p:scale>
        <p:origin x="520"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97290C6-8CD4-DE44-91BA-9DF904181396}" type="datetimeFigureOut">
              <a:rPr lang="en-US" smtClean="0"/>
              <a:t>12/15/20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139757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97290C6-8CD4-DE44-91BA-9DF904181396}" type="datetimeFigureOut">
              <a:rPr lang="en-US" smtClean="0"/>
              <a:t>12/15/20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455911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97290C6-8CD4-DE44-91BA-9DF904181396}" type="datetimeFigureOut">
              <a:rPr lang="en-US" smtClean="0"/>
              <a:t>12/15/20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26899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97290C6-8CD4-DE44-91BA-9DF904181396}" type="datetimeFigureOut">
              <a:rPr lang="en-US" smtClean="0"/>
              <a:t>12/15/20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115131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97290C6-8CD4-DE44-91BA-9DF904181396}" type="datetimeFigureOut">
              <a:rPr lang="en-US" smtClean="0"/>
              <a:t>12/15/20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73086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97290C6-8CD4-DE44-91BA-9DF904181396}" type="datetimeFigureOut">
              <a:rPr lang="en-US" smtClean="0"/>
              <a:t>12/15/20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94691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97290C6-8CD4-DE44-91BA-9DF904181396}" type="datetimeFigureOut">
              <a:rPr lang="en-US" smtClean="0"/>
              <a:t>12/15/20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252065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97290C6-8CD4-DE44-91BA-9DF904181396}" type="datetimeFigureOut">
              <a:rPr lang="en-US" smtClean="0"/>
              <a:t>12/15/20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374092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290C6-8CD4-DE44-91BA-9DF904181396}" type="datetimeFigureOut">
              <a:rPr lang="en-US" smtClean="0"/>
              <a:t>12/15/20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156035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97290C6-8CD4-DE44-91BA-9DF904181396}" type="datetimeFigureOut">
              <a:rPr lang="en-US" smtClean="0"/>
              <a:t>12/15/20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103280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97290C6-8CD4-DE44-91BA-9DF904181396}" type="datetimeFigureOut">
              <a:rPr lang="en-US" smtClean="0"/>
              <a:t>12/15/20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41F57-7DB9-0744-B11A-867DBE6BC8D0}" type="slidenum">
              <a:rPr lang="en-US" smtClean="0"/>
              <a:t>‹#›</a:t>
            </a:fld>
            <a:endParaRPr lang="en-US"/>
          </a:p>
        </p:txBody>
      </p:sp>
    </p:spTree>
    <p:extLst>
      <p:ext uri="{BB962C8B-B14F-4D97-AF65-F5344CB8AC3E}">
        <p14:creationId xmlns:p14="http://schemas.microsoft.com/office/powerpoint/2010/main" val="558387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290C6-8CD4-DE44-91BA-9DF904181396}" type="datetimeFigureOut">
              <a:rPr lang="en-US" smtClean="0"/>
              <a:t>12/15/20</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41F57-7DB9-0744-B11A-867DBE6BC8D0}" type="slidenum">
              <a:rPr lang="en-US" smtClean="0"/>
              <a:t>‹#›</a:t>
            </a:fld>
            <a:endParaRPr lang="en-US"/>
          </a:p>
        </p:txBody>
      </p:sp>
    </p:spTree>
    <p:extLst>
      <p:ext uri="{BB962C8B-B14F-4D97-AF65-F5344CB8AC3E}">
        <p14:creationId xmlns:p14="http://schemas.microsoft.com/office/powerpoint/2010/main" val="2628815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FEF48E6-9D87-8741-95AA-9DC83D3F469D}"/>
              </a:ext>
            </a:extLst>
          </p:cNvPr>
          <p:cNvSpPr txBox="1"/>
          <p:nvPr/>
        </p:nvSpPr>
        <p:spPr>
          <a:xfrm>
            <a:off x="472083" y="2531269"/>
            <a:ext cx="1625203" cy="317459"/>
          </a:xfrm>
          <a:prstGeom prst="rect">
            <a:avLst/>
          </a:prstGeom>
          <a:noFill/>
        </p:spPr>
        <p:txBody>
          <a:bodyPr wrap="square" rtlCol="0">
            <a:spAutoFit/>
          </a:bodyPr>
          <a:lstStyle/>
          <a:p>
            <a:endParaRPr lang="en-US" sz="1463" dirty="0"/>
          </a:p>
        </p:txBody>
      </p:sp>
      <p:sp>
        <p:nvSpPr>
          <p:cNvPr id="12" name="TextBox 11">
            <a:extLst>
              <a:ext uri="{FF2B5EF4-FFF2-40B4-BE49-F238E27FC236}">
                <a16:creationId xmlns:a16="http://schemas.microsoft.com/office/drawing/2014/main" id="{4F9A2B20-ECE5-5744-9C99-9A6700E7D9BC}"/>
              </a:ext>
            </a:extLst>
          </p:cNvPr>
          <p:cNvSpPr txBox="1"/>
          <p:nvPr/>
        </p:nvSpPr>
        <p:spPr>
          <a:xfrm>
            <a:off x="4331255" y="287035"/>
            <a:ext cx="4908700" cy="797452"/>
          </a:xfrm>
          <a:prstGeom prst="rect">
            <a:avLst/>
          </a:prstGeom>
          <a:solidFill>
            <a:srgbClr val="00B2A9"/>
          </a:solidFill>
          <a:ln w="3175">
            <a:noFill/>
          </a:ln>
        </p:spPr>
        <p:txBody>
          <a:bodyPr wrap="square" bIns="72000" rtlCol="0">
            <a:noAutofit/>
          </a:bodyPr>
          <a:lstStyle/>
          <a:p>
            <a:r>
              <a:rPr lang="en-GB" sz="1000" dirty="0">
                <a:solidFill>
                  <a:schemeClr val="bg1"/>
                </a:solidFill>
                <a:latin typeface="Garamond" panose="02020404030301010803" pitchFamily="18" charset="0"/>
              </a:rPr>
              <a:t>With more time at home than usual this year, we thought a ‘Quiz of the Year’ might help pass some time. To all our clients we’ve helped buy a house in 2020, we hope your first Christmas in your new home is memorable. To all our clients we’ve helped in thirty years, we hope this Christmas at home is as memorable as your first year there. Merry Christmas from all of us at Wallace Quinn – and here’s hopefully to a more straightforward 2021!</a:t>
            </a:r>
          </a:p>
        </p:txBody>
      </p:sp>
      <p:sp>
        <p:nvSpPr>
          <p:cNvPr id="13" name="TextBox 12">
            <a:extLst>
              <a:ext uri="{FF2B5EF4-FFF2-40B4-BE49-F238E27FC236}">
                <a16:creationId xmlns:a16="http://schemas.microsoft.com/office/drawing/2014/main" id="{003521D7-46C8-AC40-B8EE-5E478D6AD6C1}"/>
              </a:ext>
            </a:extLst>
          </p:cNvPr>
          <p:cNvSpPr txBox="1"/>
          <p:nvPr/>
        </p:nvSpPr>
        <p:spPr>
          <a:xfrm>
            <a:off x="299103" y="1428582"/>
            <a:ext cx="2192930" cy="1315292"/>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On 8 Jan, who announced they were stepping down from their high profile jobs later in 2020? (2pts)</a:t>
            </a:r>
          </a:p>
          <a:p>
            <a:pPr algn="just"/>
            <a:r>
              <a:rPr lang="en-GB" sz="950" dirty="0">
                <a:latin typeface="Garamond" panose="02020404030301010803" pitchFamily="18" charset="0"/>
              </a:rPr>
              <a:t>2. Name the Chinese city at the epicentre of Covid-19 put into lockdown on 23 Jan?  </a:t>
            </a:r>
          </a:p>
          <a:p>
            <a:pPr algn="just"/>
            <a:r>
              <a:rPr lang="en-GB" sz="950" dirty="0">
                <a:latin typeface="Garamond" panose="02020404030301010803" pitchFamily="18" charset="0"/>
              </a:rPr>
              <a:t>3. Name the Basketball star who died in a helicopter crash in California on 26</a:t>
            </a:r>
            <a:r>
              <a:rPr lang="en-GB" sz="950" baseline="30000" dirty="0">
                <a:latin typeface="Garamond" panose="02020404030301010803" pitchFamily="18" charset="0"/>
              </a:rPr>
              <a:t>th</a:t>
            </a:r>
            <a:r>
              <a:rPr lang="en-GB" sz="950" dirty="0">
                <a:latin typeface="Garamond" panose="02020404030301010803" pitchFamily="18" charset="0"/>
              </a:rPr>
              <a:t> Jan?</a:t>
            </a:r>
          </a:p>
          <a:p>
            <a:pPr algn="just"/>
            <a:r>
              <a:rPr lang="en-GB" sz="950" dirty="0">
                <a:latin typeface="Garamond" panose="02020404030301010803" pitchFamily="18" charset="0"/>
              </a:rPr>
              <a:t>4. On 31 Jan, who was announced as QE2 for the final two series of ‘The Crown’?</a:t>
            </a:r>
          </a:p>
        </p:txBody>
      </p:sp>
      <p:sp>
        <p:nvSpPr>
          <p:cNvPr id="19" name="TextBox 18">
            <a:extLst>
              <a:ext uri="{FF2B5EF4-FFF2-40B4-BE49-F238E27FC236}">
                <a16:creationId xmlns:a16="http://schemas.microsoft.com/office/drawing/2014/main" id="{EBDAD2D6-EB67-BF42-AAA0-5D42C1CB80E0}"/>
              </a:ext>
            </a:extLst>
          </p:cNvPr>
          <p:cNvSpPr txBox="1"/>
          <p:nvPr/>
        </p:nvSpPr>
        <p:spPr>
          <a:xfrm>
            <a:off x="299103" y="1185835"/>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January 2020 </a:t>
            </a:r>
          </a:p>
        </p:txBody>
      </p:sp>
      <p:sp>
        <p:nvSpPr>
          <p:cNvPr id="28" name="TextBox 27">
            <a:extLst>
              <a:ext uri="{FF2B5EF4-FFF2-40B4-BE49-F238E27FC236}">
                <a16:creationId xmlns:a16="http://schemas.microsoft.com/office/drawing/2014/main" id="{7000DE90-5045-4144-BBEF-D7E345E404F4}"/>
              </a:ext>
            </a:extLst>
          </p:cNvPr>
          <p:cNvSpPr txBox="1"/>
          <p:nvPr/>
        </p:nvSpPr>
        <p:spPr>
          <a:xfrm>
            <a:off x="2513689" y="1428582"/>
            <a:ext cx="2251273" cy="1386189"/>
          </a:xfrm>
          <a:prstGeom prst="rect">
            <a:avLst/>
          </a:prstGeom>
          <a:noFill/>
          <a:ln>
            <a:noFill/>
          </a:ln>
        </p:spPr>
        <p:txBody>
          <a:bodyPr wrap="square" lIns="29250" tIns="0" rIns="29250" bIns="0" rtlCol="0">
            <a:noAutofit/>
          </a:bodyPr>
          <a:lstStyle/>
          <a:p>
            <a:pPr algn="just"/>
            <a:r>
              <a:rPr lang="en-GB" sz="900" dirty="0">
                <a:latin typeface="Garamond" panose="02020404030301010803" pitchFamily="18" charset="0"/>
              </a:rPr>
              <a:t>1. Actor Kirk Douglas died on 5</a:t>
            </a:r>
            <a:r>
              <a:rPr lang="en-GB" sz="900" baseline="30000" dirty="0">
                <a:latin typeface="Garamond" panose="02020404030301010803" pitchFamily="18" charset="0"/>
              </a:rPr>
              <a:t> </a:t>
            </a:r>
            <a:r>
              <a:rPr lang="en-GB" sz="900" dirty="0">
                <a:latin typeface="Garamond" panose="02020404030301010803" pitchFamily="18" charset="0"/>
              </a:rPr>
              <a:t>Feb at what age?</a:t>
            </a:r>
          </a:p>
          <a:p>
            <a:pPr algn="just"/>
            <a:r>
              <a:rPr lang="en-GB" sz="900" dirty="0">
                <a:latin typeface="Garamond" panose="02020404030301010803" pitchFamily="18" charset="0"/>
              </a:rPr>
              <a:t>2. On 7 Feb, ‘Coronation Street’ marked a milestone with what number of episodes broadcast?</a:t>
            </a:r>
          </a:p>
          <a:p>
            <a:pPr algn="just"/>
            <a:r>
              <a:rPr lang="en-GB" sz="900" dirty="0">
                <a:latin typeface="Garamond" panose="02020404030301010803" pitchFamily="18" charset="0"/>
              </a:rPr>
              <a:t>3. On Feb 9, a BA 747 crossed the Atlantic in the fastest ever sub-sonic time for a passenger jet.  To the nearest 20 minutes, how long did the flight last?  </a:t>
            </a:r>
          </a:p>
          <a:p>
            <a:pPr algn="just"/>
            <a:r>
              <a:rPr lang="en-GB" sz="900" dirty="0">
                <a:latin typeface="Garamond" panose="02020404030301010803" pitchFamily="18" charset="0"/>
              </a:rPr>
              <a:t>4. Both the UK Chancellor and Scottish Finance Secretary resigned in Feb – can you name both? (2pts)</a:t>
            </a:r>
          </a:p>
        </p:txBody>
      </p:sp>
      <p:sp>
        <p:nvSpPr>
          <p:cNvPr id="30" name="TextBox 29">
            <a:extLst>
              <a:ext uri="{FF2B5EF4-FFF2-40B4-BE49-F238E27FC236}">
                <a16:creationId xmlns:a16="http://schemas.microsoft.com/office/drawing/2014/main" id="{DAE1C7FA-DF81-2140-88AF-3BA58F8B866E}"/>
              </a:ext>
            </a:extLst>
          </p:cNvPr>
          <p:cNvSpPr txBox="1"/>
          <p:nvPr/>
        </p:nvSpPr>
        <p:spPr>
          <a:xfrm>
            <a:off x="4783715" y="1428583"/>
            <a:ext cx="2251273" cy="1375122"/>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Which Exeter based airline when into Administration and ceased trading on 5 Mar?</a:t>
            </a:r>
          </a:p>
          <a:p>
            <a:pPr algn="just"/>
            <a:r>
              <a:rPr lang="en-GB" sz="950" dirty="0">
                <a:latin typeface="Garamond" panose="02020404030301010803" pitchFamily="18" charset="0"/>
              </a:rPr>
              <a:t>2. On 19 Mar the Bank of England set interest rates to the lowest in 325 years.  What % rate did it set? </a:t>
            </a:r>
          </a:p>
          <a:p>
            <a:pPr algn="just"/>
            <a:r>
              <a:rPr lang="en-GB" sz="950" dirty="0">
                <a:latin typeface="Garamond" panose="02020404030301010803" pitchFamily="18" charset="0"/>
              </a:rPr>
              <a:t>3. A national Coronavirus lockdown began in the United Kingdom on what date?</a:t>
            </a:r>
          </a:p>
          <a:p>
            <a:pPr algn="just"/>
            <a:r>
              <a:rPr lang="en-GB" sz="950" dirty="0">
                <a:latin typeface="Garamond" panose="02020404030301010803" pitchFamily="18" charset="0"/>
              </a:rPr>
              <a:t>4. Which member of the Royal Family tested positive for Coronavirus on 25 March?</a:t>
            </a:r>
          </a:p>
        </p:txBody>
      </p:sp>
      <p:sp>
        <p:nvSpPr>
          <p:cNvPr id="31" name="TextBox 30">
            <a:extLst>
              <a:ext uri="{FF2B5EF4-FFF2-40B4-BE49-F238E27FC236}">
                <a16:creationId xmlns:a16="http://schemas.microsoft.com/office/drawing/2014/main" id="{09EE0900-B13B-B346-8526-F8430F79CC87}"/>
              </a:ext>
            </a:extLst>
          </p:cNvPr>
          <p:cNvSpPr txBox="1"/>
          <p:nvPr/>
        </p:nvSpPr>
        <p:spPr>
          <a:xfrm>
            <a:off x="7009294" y="1427792"/>
            <a:ext cx="2251273" cy="1386979"/>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What wartime song lyric featured in a speech delivered by the Queen to the nation on 5 Apr?</a:t>
            </a:r>
          </a:p>
          <a:p>
            <a:pPr algn="just"/>
            <a:r>
              <a:rPr lang="en-GB" sz="950" dirty="0">
                <a:latin typeface="Garamond" panose="02020404030301010803" pitchFamily="18" charset="0"/>
              </a:rPr>
              <a:t>2. Where was Dominic Cummings that he shouldn’t have been on 12</a:t>
            </a:r>
            <a:r>
              <a:rPr lang="en-GB" sz="950" baseline="30000" dirty="0">
                <a:latin typeface="Garamond" panose="02020404030301010803" pitchFamily="18" charset="0"/>
              </a:rPr>
              <a:t> </a:t>
            </a:r>
            <a:r>
              <a:rPr lang="en-GB" sz="950" dirty="0">
                <a:latin typeface="Garamond" panose="02020404030301010803" pitchFamily="18" charset="0"/>
              </a:rPr>
              <a:t>Apr?</a:t>
            </a:r>
          </a:p>
          <a:p>
            <a:pPr algn="just"/>
            <a:r>
              <a:rPr lang="en-GB" sz="950" dirty="0">
                <a:latin typeface="Garamond" panose="02020404030301010803" pitchFamily="18" charset="0"/>
              </a:rPr>
              <a:t>3. Wilfred Laurie Nicholas was born on 29 Apr in London – who is his famous dad? </a:t>
            </a:r>
          </a:p>
          <a:p>
            <a:pPr algn="just"/>
            <a:r>
              <a:rPr lang="en-GB" sz="950" dirty="0">
                <a:latin typeface="Garamond" panose="02020404030301010803" pitchFamily="18" charset="0"/>
              </a:rPr>
              <a:t>4. What is the name of the temporary hospital opened in the SECC in Glasgow on 30 Apr?</a:t>
            </a:r>
          </a:p>
        </p:txBody>
      </p:sp>
      <p:pic>
        <p:nvPicPr>
          <p:cNvPr id="32" name="Picture 31">
            <a:extLst>
              <a:ext uri="{FF2B5EF4-FFF2-40B4-BE49-F238E27FC236}">
                <a16:creationId xmlns:a16="http://schemas.microsoft.com/office/drawing/2014/main" id="{C7175525-20F2-F449-A89E-837821E54F8F}"/>
              </a:ext>
            </a:extLst>
          </p:cNvPr>
          <p:cNvPicPr>
            <a:picLocks noChangeAspect="1"/>
          </p:cNvPicPr>
          <p:nvPr/>
        </p:nvPicPr>
        <p:blipFill>
          <a:blip r:embed="rId2"/>
          <a:stretch>
            <a:fillRect/>
          </a:stretch>
        </p:blipFill>
        <p:spPr>
          <a:xfrm>
            <a:off x="261260" y="504627"/>
            <a:ext cx="4006407" cy="479688"/>
          </a:xfrm>
          <a:prstGeom prst="rect">
            <a:avLst/>
          </a:prstGeom>
        </p:spPr>
      </p:pic>
      <p:sp>
        <p:nvSpPr>
          <p:cNvPr id="33" name="TextBox 32">
            <a:extLst>
              <a:ext uri="{FF2B5EF4-FFF2-40B4-BE49-F238E27FC236}">
                <a16:creationId xmlns:a16="http://schemas.microsoft.com/office/drawing/2014/main" id="{95854F22-A34A-E746-8EB3-6CF52BFA5DC2}"/>
              </a:ext>
            </a:extLst>
          </p:cNvPr>
          <p:cNvSpPr txBox="1"/>
          <p:nvPr/>
        </p:nvSpPr>
        <p:spPr>
          <a:xfrm>
            <a:off x="2534756" y="1187011"/>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February 2020 </a:t>
            </a:r>
          </a:p>
        </p:txBody>
      </p:sp>
      <p:sp>
        <p:nvSpPr>
          <p:cNvPr id="34" name="TextBox 33">
            <a:extLst>
              <a:ext uri="{FF2B5EF4-FFF2-40B4-BE49-F238E27FC236}">
                <a16:creationId xmlns:a16="http://schemas.microsoft.com/office/drawing/2014/main" id="{68D35B62-4AC6-3943-BBFB-F6B3B2DA9AE8}"/>
              </a:ext>
            </a:extLst>
          </p:cNvPr>
          <p:cNvSpPr txBox="1"/>
          <p:nvPr/>
        </p:nvSpPr>
        <p:spPr>
          <a:xfrm>
            <a:off x="4763805" y="1185835"/>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March 2020 </a:t>
            </a:r>
          </a:p>
        </p:txBody>
      </p:sp>
      <p:sp>
        <p:nvSpPr>
          <p:cNvPr id="35" name="TextBox 34">
            <a:extLst>
              <a:ext uri="{FF2B5EF4-FFF2-40B4-BE49-F238E27FC236}">
                <a16:creationId xmlns:a16="http://schemas.microsoft.com/office/drawing/2014/main" id="{09BE3615-583C-2041-8718-08725F8D08EC}"/>
              </a:ext>
            </a:extLst>
          </p:cNvPr>
          <p:cNvSpPr txBox="1"/>
          <p:nvPr/>
        </p:nvSpPr>
        <p:spPr>
          <a:xfrm>
            <a:off x="7004666" y="1187607"/>
            <a:ext cx="2248959" cy="215660"/>
          </a:xfrm>
          <a:prstGeom prst="rect">
            <a:avLst/>
          </a:prstGeom>
          <a:solidFill>
            <a:srgbClr val="00B2A9"/>
          </a:solidFill>
        </p:spPr>
        <p:txBody>
          <a:bodyPr wrap="square" rtlCol="0" anchor="ctr">
            <a:noAutofit/>
          </a:bodyPr>
          <a:lstStyle/>
          <a:p>
            <a:r>
              <a:rPr lang="en-US" sz="813" b="1" dirty="0">
                <a:solidFill>
                  <a:schemeClr val="bg1"/>
                </a:solidFill>
                <a:latin typeface="Futura" panose="020B0602020204020303" pitchFamily="34" charset="-79"/>
                <a:cs typeface="Futura" panose="020B0602020204020303" pitchFamily="34" charset="-79"/>
              </a:rPr>
              <a:t>April 2020 </a:t>
            </a:r>
          </a:p>
        </p:txBody>
      </p:sp>
      <p:sp>
        <p:nvSpPr>
          <p:cNvPr id="36" name="TextBox 35">
            <a:extLst>
              <a:ext uri="{FF2B5EF4-FFF2-40B4-BE49-F238E27FC236}">
                <a16:creationId xmlns:a16="http://schemas.microsoft.com/office/drawing/2014/main" id="{6D9DFDB5-66A3-8A4B-9287-65C10C9CF8B7}"/>
              </a:ext>
            </a:extLst>
          </p:cNvPr>
          <p:cNvSpPr txBox="1"/>
          <p:nvPr/>
        </p:nvSpPr>
        <p:spPr>
          <a:xfrm>
            <a:off x="261260" y="3059898"/>
            <a:ext cx="2251273" cy="1384789"/>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Trials of an NHS Contact Tracing app started on which island on 5 May?</a:t>
            </a:r>
          </a:p>
          <a:p>
            <a:pPr algn="just"/>
            <a:r>
              <a:rPr lang="en-GB" sz="950" dirty="0">
                <a:latin typeface="Garamond" panose="02020404030301010803" pitchFamily="18" charset="0"/>
              </a:rPr>
              <a:t>2. On 18 May, What 2 symptoms were added to the possible signs of </a:t>
            </a:r>
            <a:r>
              <a:rPr lang="en-GB" sz="950" dirty="0" err="1">
                <a:latin typeface="Garamond" panose="02020404030301010803" pitchFamily="18" charset="0"/>
              </a:rPr>
              <a:t>Covid</a:t>
            </a:r>
            <a:r>
              <a:rPr lang="en-GB" sz="950" dirty="0">
                <a:latin typeface="Garamond" panose="02020404030301010803" pitchFamily="18" charset="0"/>
              </a:rPr>
              <a:t>? (2pts)</a:t>
            </a:r>
          </a:p>
          <a:p>
            <a:pPr algn="just"/>
            <a:r>
              <a:rPr lang="en-GB" sz="950" dirty="0">
                <a:latin typeface="Garamond" panose="02020404030301010803" pitchFamily="18" charset="0"/>
              </a:rPr>
              <a:t>3. Name the man killed in Minneapolis on 25 May, whose death sparked protests around the world?</a:t>
            </a:r>
          </a:p>
          <a:p>
            <a:pPr algn="just"/>
            <a:r>
              <a:rPr lang="en-GB" sz="950" dirty="0">
                <a:latin typeface="Garamond" panose="02020404030301010803" pitchFamily="18" charset="0"/>
              </a:rPr>
              <a:t>4. On 30 May, which company launched astronauts from American soil for the first time since 2011?</a:t>
            </a:r>
          </a:p>
        </p:txBody>
      </p:sp>
      <p:sp>
        <p:nvSpPr>
          <p:cNvPr id="38" name="TextBox 37">
            <a:extLst>
              <a:ext uri="{FF2B5EF4-FFF2-40B4-BE49-F238E27FC236}">
                <a16:creationId xmlns:a16="http://schemas.microsoft.com/office/drawing/2014/main" id="{D0D3848B-DC75-5840-A22D-41F637451D96}"/>
              </a:ext>
            </a:extLst>
          </p:cNvPr>
          <p:cNvSpPr txBox="1"/>
          <p:nvPr/>
        </p:nvSpPr>
        <p:spPr>
          <a:xfrm>
            <a:off x="2513689" y="3077171"/>
            <a:ext cx="2251273" cy="1501021"/>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On 7 Jun, a statue of which 19th century merchant was toppled into Bristol Harbour? </a:t>
            </a:r>
          </a:p>
          <a:p>
            <a:pPr algn="just"/>
            <a:r>
              <a:rPr lang="en-GB" sz="950" dirty="0">
                <a:latin typeface="Garamond" panose="02020404030301010803" pitchFamily="18" charset="0"/>
              </a:rPr>
              <a:t>2. What 1939 film was briefly removed from HBO Max on 10 Jun due to sensitivities around its racial prejudices? </a:t>
            </a:r>
          </a:p>
          <a:p>
            <a:pPr algn="just"/>
            <a:r>
              <a:rPr lang="en-GB" sz="950" dirty="0">
                <a:latin typeface="Garamond" panose="02020404030301010803" pitchFamily="18" charset="0"/>
              </a:rPr>
              <a:t>3. Which football team won the English Premiership for the first time in 30 years on 25 Jun?</a:t>
            </a:r>
          </a:p>
          <a:p>
            <a:pPr algn="just"/>
            <a:r>
              <a:rPr lang="en-GB" sz="950" dirty="0">
                <a:latin typeface="Garamond" panose="02020404030301010803" pitchFamily="18" charset="0"/>
              </a:rPr>
              <a:t>4. Michael Martin became Prime Minister of which European country on 28 Jun?</a:t>
            </a:r>
          </a:p>
          <a:p>
            <a:endParaRPr lang="en-GB" sz="813" dirty="0">
              <a:latin typeface="Garamond" panose="02020404030301010803" pitchFamily="18" charset="0"/>
            </a:endParaRPr>
          </a:p>
        </p:txBody>
      </p:sp>
      <p:sp>
        <p:nvSpPr>
          <p:cNvPr id="39" name="TextBox 38">
            <a:extLst>
              <a:ext uri="{FF2B5EF4-FFF2-40B4-BE49-F238E27FC236}">
                <a16:creationId xmlns:a16="http://schemas.microsoft.com/office/drawing/2014/main" id="{844D4CE3-615C-B14C-857F-ABAF7DEF1FFD}"/>
              </a:ext>
            </a:extLst>
          </p:cNvPr>
          <p:cNvSpPr txBox="1"/>
          <p:nvPr/>
        </p:nvSpPr>
        <p:spPr>
          <a:xfrm>
            <a:off x="4762649" y="3077172"/>
            <a:ext cx="2251273" cy="1498806"/>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What form of transport became legal on British roads from 4</a:t>
            </a:r>
            <a:r>
              <a:rPr lang="en-GB" sz="950" baseline="30000" dirty="0">
                <a:latin typeface="Garamond" panose="02020404030301010803" pitchFamily="18" charset="0"/>
              </a:rPr>
              <a:t>th</a:t>
            </a:r>
            <a:r>
              <a:rPr lang="en-GB" sz="950" dirty="0">
                <a:latin typeface="Garamond" panose="02020404030301010803" pitchFamily="18" charset="0"/>
              </a:rPr>
              <a:t> Jul?</a:t>
            </a:r>
          </a:p>
          <a:p>
            <a:pPr algn="just"/>
            <a:r>
              <a:rPr lang="en-GB" sz="950" dirty="0">
                <a:latin typeface="Garamond" panose="02020404030301010803" pitchFamily="18" charset="0"/>
              </a:rPr>
              <a:t>2. On 19 Jul which former Army officer was knighted just after his 100</a:t>
            </a:r>
            <a:r>
              <a:rPr lang="en-GB" sz="950" baseline="30000" dirty="0">
                <a:latin typeface="Garamond" panose="02020404030301010803" pitchFamily="18" charset="0"/>
              </a:rPr>
              <a:t>th</a:t>
            </a:r>
            <a:r>
              <a:rPr lang="en-GB" sz="950" dirty="0">
                <a:latin typeface="Garamond" panose="02020404030301010803" pitchFamily="18" charset="0"/>
              </a:rPr>
              <a:t> birthday?</a:t>
            </a:r>
          </a:p>
          <a:p>
            <a:pPr algn="just"/>
            <a:r>
              <a:rPr lang="en-GB" sz="950" dirty="0">
                <a:latin typeface="Garamond" panose="02020404030301010803" pitchFamily="18" charset="0"/>
              </a:rPr>
              <a:t>3. Which royal princess married </a:t>
            </a:r>
            <a:r>
              <a:rPr lang="en-GB" sz="950" dirty="0" err="1">
                <a:latin typeface="Garamond" panose="02020404030301010803" pitchFamily="18" charset="0"/>
              </a:rPr>
              <a:t>Edoardo</a:t>
            </a:r>
            <a:r>
              <a:rPr lang="en-GB" sz="950" dirty="0">
                <a:latin typeface="Garamond" panose="02020404030301010803" pitchFamily="18" charset="0"/>
              </a:rPr>
              <a:t> </a:t>
            </a:r>
            <a:r>
              <a:rPr lang="en-GB" sz="950" dirty="0" err="1">
                <a:latin typeface="Garamond" panose="02020404030301010803" pitchFamily="18" charset="0"/>
              </a:rPr>
              <a:t>Mapelli</a:t>
            </a:r>
            <a:r>
              <a:rPr lang="en-GB" sz="950" dirty="0">
                <a:latin typeface="Garamond" panose="02020404030301010803" pitchFamily="18" charset="0"/>
              </a:rPr>
              <a:t> </a:t>
            </a:r>
            <a:r>
              <a:rPr lang="en-GB" sz="950" dirty="0" err="1">
                <a:latin typeface="Garamond" panose="02020404030301010803" pitchFamily="18" charset="0"/>
              </a:rPr>
              <a:t>Mozzi</a:t>
            </a:r>
            <a:r>
              <a:rPr lang="en-GB" sz="950" dirty="0">
                <a:latin typeface="Garamond" panose="02020404030301010803" pitchFamily="18" charset="0"/>
              </a:rPr>
              <a:t> on 17 Jul?</a:t>
            </a:r>
          </a:p>
          <a:p>
            <a:pPr algn="just"/>
            <a:r>
              <a:rPr lang="en-GB" sz="950" dirty="0">
                <a:latin typeface="Garamond" panose="02020404030301010803" pitchFamily="18" charset="0"/>
              </a:rPr>
              <a:t>4. After 93 editions and over one billion copies produced, it was announced that what staple of the British High Street was to cease publication?</a:t>
            </a:r>
          </a:p>
        </p:txBody>
      </p:sp>
      <p:sp>
        <p:nvSpPr>
          <p:cNvPr id="40" name="TextBox 39">
            <a:extLst>
              <a:ext uri="{FF2B5EF4-FFF2-40B4-BE49-F238E27FC236}">
                <a16:creationId xmlns:a16="http://schemas.microsoft.com/office/drawing/2014/main" id="{63A268D8-C2AD-9A43-ACEB-F1F495B970A0}"/>
              </a:ext>
            </a:extLst>
          </p:cNvPr>
          <p:cNvSpPr txBox="1"/>
          <p:nvPr/>
        </p:nvSpPr>
        <p:spPr>
          <a:xfrm>
            <a:off x="7009294" y="3077172"/>
            <a:ext cx="2251273" cy="1460108"/>
          </a:xfrm>
          <a:prstGeom prst="rect">
            <a:avLst/>
          </a:prstGeom>
          <a:noFill/>
          <a:ln>
            <a:noFill/>
          </a:ln>
        </p:spPr>
        <p:txBody>
          <a:bodyPr wrap="square" lIns="29250" tIns="0" rIns="29250" bIns="0" rtlCol="0">
            <a:noAutofit/>
          </a:bodyPr>
          <a:lstStyle/>
          <a:p>
            <a:pPr algn="just"/>
            <a:r>
              <a:rPr lang="en-GB" sz="900" dirty="0">
                <a:latin typeface="Garamond" panose="02020404030301010803" pitchFamily="18" charset="0"/>
              </a:rPr>
              <a:t>1. 204 people died in a huge explosion in a port storage area of which Mediterranean city on 4 Aug?</a:t>
            </a:r>
          </a:p>
          <a:p>
            <a:pPr algn="just"/>
            <a:r>
              <a:rPr lang="en-GB" sz="900" dirty="0">
                <a:latin typeface="Garamond" panose="02020404030301010803" pitchFamily="18" charset="0"/>
              </a:rPr>
              <a:t>2. Near to which Scottish town did a train derail on 12 Aug with 3 of the 9 passengers losing their lives?</a:t>
            </a:r>
          </a:p>
          <a:p>
            <a:pPr algn="just"/>
            <a:r>
              <a:rPr lang="en-GB" sz="900" dirty="0">
                <a:latin typeface="Garamond" panose="02020404030301010803" pitchFamily="18" charset="0"/>
              </a:rPr>
              <a:t>3. On 20 Aug, a UK Government report advised that where would take until 2333 to be safe for reuse?</a:t>
            </a:r>
          </a:p>
          <a:p>
            <a:pPr algn="just"/>
            <a:r>
              <a:rPr lang="en-GB" sz="900" dirty="0">
                <a:latin typeface="Garamond" panose="02020404030301010803" pitchFamily="18" charset="0"/>
              </a:rPr>
              <a:t>4. On 26 Aug, who became the first person ever to have a personal wealth exceeding $200 billion? </a:t>
            </a:r>
          </a:p>
        </p:txBody>
      </p:sp>
      <p:sp>
        <p:nvSpPr>
          <p:cNvPr id="44" name="TextBox 43">
            <a:extLst>
              <a:ext uri="{FF2B5EF4-FFF2-40B4-BE49-F238E27FC236}">
                <a16:creationId xmlns:a16="http://schemas.microsoft.com/office/drawing/2014/main" id="{AA2E884B-DEA7-BE45-9A07-2FA357548A38}"/>
              </a:ext>
            </a:extLst>
          </p:cNvPr>
          <p:cNvSpPr txBox="1"/>
          <p:nvPr/>
        </p:nvSpPr>
        <p:spPr>
          <a:xfrm>
            <a:off x="268201" y="4886051"/>
            <a:ext cx="2251273" cy="1283293"/>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On 4 Sep, Pope Benedict XIV became the longest lived Pope ever – how old is he?</a:t>
            </a:r>
          </a:p>
          <a:p>
            <a:pPr algn="just"/>
            <a:r>
              <a:rPr lang="en-GB" sz="950" dirty="0">
                <a:latin typeface="Garamond" panose="02020404030301010803" pitchFamily="18" charset="0"/>
              </a:rPr>
              <a:t>2. On 10 Sep, which former Bond Girl and Stirling University Chancellor died aged 82?</a:t>
            </a:r>
          </a:p>
          <a:p>
            <a:pPr algn="just"/>
            <a:r>
              <a:rPr lang="en-GB" sz="950" dirty="0">
                <a:latin typeface="Garamond" panose="02020404030301010803" pitchFamily="18" charset="0"/>
              </a:rPr>
              <a:t>3. Name the US Supreme Court Justice, initials RBG, who died on 18</a:t>
            </a:r>
            <a:r>
              <a:rPr lang="en-GB" sz="950" baseline="30000" dirty="0">
                <a:latin typeface="Garamond" panose="02020404030301010803" pitchFamily="18" charset="0"/>
              </a:rPr>
              <a:t>th</a:t>
            </a:r>
            <a:r>
              <a:rPr lang="en-GB" sz="950" dirty="0">
                <a:latin typeface="Garamond" panose="02020404030301010803" pitchFamily="18" charset="0"/>
              </a:rPr>
              <a:t> September?</a:t>
            </a:r>
          </a:p>
          <a:p>
            <a:pPr algn="just"/>
            <a:r>
              <a:rPr lang="en-GB" sz="950" dirty="0">
                <a:latin typeface="Garamond" panose="02020404030301010803" pitchFamily="18" charset="0"/>
              </a:rPr>
              <a:t>4. On 29 Sep, where was Margaret Ferrier MP that she shouldn’t have been?</a:t>
            </a:r>
          </a:p>
        </p:txBody>
      </p:sp>
      <p:sp>
        <p:nvSpPr>
          <p:cNvPr id="46" name="TextBox 45">
            <a:extLst>
              <a:ext uri="{FF2B5EF4-FFF2-40B4-BE49-F238E27FC236}">
                <a16:creationId xmlns:a16="http://schemas.microsoft.com/office/drawing/2014/main" id="{FE110D7C-6BB5-FD4B-9D5C-C5165EE81B1E}"/>
              </a:ext>
            </a:extLst>
          </p:cNvPr>
          <p:cNvSpPr txBox="1"/>
          <p:nvPr/>
        </p:nvSpPr>
        <p:spPr>
          <a:xfrm>
            <a:off x="2534756" y="4880336"/>
            <a:ext cx="2251273" cy="1283293"/>
          </a:xfrm>
          <a:prstGeom prst="rect">
            <a:avLst/>
          </a:prstGeom>
          <a:noFill/>
          <a:ln>
            <a:noFill/>
          </a:ln>
        </p:spPr>
        <p:txBody>
          <a:bodyPr wrap="square" lIns="29250" tIns="0" rIns="29250" bIns="0" rtlCol="0">
            <a:noAutofit/>
          </a:bodyPr>
          <a:lstStyle/>
          <a:p>
            <a:pPr algn="just"/>
            <a:r>
              <a:rPr lang="en-GB" sz="950" dirty="0">
                <a:latin typeface="Garamond" panose="02020404030301010803" pitchFamily="18" charset="0"/>
              </a:rPr>
              <a:t>1. What did British Airways retire from service on 7</a:t>
            </a:r>
            <a:r>
              <a:rPr lang="en-GB" sz="950" baseline="30000" dirty="0">
                <a:latin typeface="Garamond" panose="02020404030301010803" pitchFamily="18" charset="0"/>
              </a:rPr>
              <a:t> </a:t>
            </a:r>
            <a:r>
              <a:rPr lang="en-GB" sz="950" dirty="0">
                <a:latin typeface="Garamond" panose="02020404030301010803" pitchFamily="18" charset="0"/>
              </a:rPr>
              <a:t>Oct?</a:t>
            </a:r>
          </a:p>
          <a:p>
            <a:pPr algn="just"/>
            <a:r>
              <a:rPr lang="en-GB" sz="950" dirty="0">
                <a:latin typeface="Garamond" panose="02020404030301010803" pitchFamily="18" charset="0"/>
              </a:rPr>
              <a:t>2. On 23 Oct, the Falkland Islands were declared free of what, 28 years after the war with Argentina ended?</a:t>
            </a:r>
          </a:p>
          <a:p>
            <a:pPr algn="just"/>
            <a:r>
              <a:rPr lang="en-GB" sz="950" dirty="0">
                <a:latin typeface="Garamond" panose="02020404030301010803" pitchFamily="18" charset="0"/>
              </a:rPr>
              <a:t>3. On 26 Oct, what did NASA announce they had found on the moon?</a:t>
            </a:r>
          </a:p>
          <a:p>
            <a:pPr algn="just"/>
            <a:r>
              <a:rPr lang="en-GB" sz="950" dirty="0">
                <a:latin typeface="Garamond" panose="02020404030301010803" pitchFamily="18" charset="0"/>
              </a:rPr>
              <a:t>4. Sean Connery died on 31</a:t>
            </a:r>
            <a:r>
              <a:rPr lang="en-GB" sz="950" baseline="30000" dirty="0">
                <a:latin typeface="Garamond" panose="02020404030301010803" pitchFamily="18" charset="0"/>
              </a:rPr>
              <a:t> </a:t>
            </a:r>
            <a:r>
              <a:rPr lang="en-GB" sz="950" dirty="0">
                <a:latin typeface="Garamond" panose="02020404030301010803" pitchFamily="18" charset="0"/>
              </a:rPr>
              <a:t>Oct.  What’s his real first name – Thomas, John, or James?</a:t>
            </a:r>
          </a:p>
        </p:txBody>
      </p:sp>
      <p:sp>
        <p:nvSpPr>
          <p:cNvPr id="47" name="TextBox 46">
            <a:extLst>
              <a:ext uri="{FF2B5EF4-FFF2-40B4-BE49-F238E27FC236}">
                <a16:creationId xmlns:a16="http://schemas.microsoft.com/office/drawing/2014/main" id="{0BF8B1AD-D674-9044-8C1C-7B325205DCEA}"/>
              </a:ext>
            </a:extLst>
          </p:cNvPr>
          <p:cNvSpPr txBox="1"/>
          <p:nvPr/>
        </p:nvSpPr>
        <p:spPr>
          <a:xfrm>
            <a:off x="4783715" y="4866505"/>
            <a:ext cx="2251273" cy="1286976"/>
          </a:xfrm>
          <a:prstGeom prst="rect">
            <a:avLst/>
          </a:prstGeom>
          <a:noFill/>
          <a:ln>
            <a:noFill/>
          </a:ln>
        </p:spPr>
        <p:txBody>
          <a:bodyPr wrap="square" lIns="29250" tIns="0" rIns="29250" bIns="0" rtlCol="0">
            <a:noAutofit/>
          </a:bodyPr>
          <a:lstStyle/>
          <a:p>
            <a:r>
              <a:rPr lang="en-GB" sz="900" dirty="0">
                <a:latin typeface="Garamond" panose="02020404030301010803" pitchFamily="18" charset="0"/>
              </a:rPr>
              <a:t>1. In 3 Nov US election, who were the Vice-Presidential candidates for the main parties? </a:t>
            </a:r>
            <a:r>
              <a:rPr lang="en-GB" sz="700" dirty="0">
                <a:latin typeface="Garamond" panose="02020404030301010803" pitchFamily="18" charset="0"/>
              </a:rPr>
              <a:t>(2pts)</a:t>
            </a:r>
          </a:p>
          <a:p>
            <a:r>
              <a:rPr lang="en-GB" sz="900" dirty="0">
                <a:latin typeface="Garamond" panose="02020404030301010803" pitchFamily="18" charset="0"/>
              </a:rPr>
              <a:t>2. Which two companies unveiled the first working Covid-19 vaccine on 9</a:t>
            </a:r>
            <a:r>
              <a:rPr lang="en-GB" sz="900" baseline="30000" dirty="0">
                <a:latin typeface="Garamond" panose="02020404030301010803" pitchFamily="18" charset="0"/>
              </a:rPr>
              <a:t> </a:t>
            </a:r>
            <a:r>
              <a:rPr lang="en-GB" sz="900" dirty="0">
                <a:latin typeface="Garamond" panose="02020404030301010803" pitchFamily="18" charset="0"/>
              </a:rPr>
              <a:t>Nov? (2pts) </a:t>
            </a:r>
          </a:p>
          <a:p>
            <a:r>
              <a:rPr lang="en-GB" sz="900" dirty="0">
                <a:latin typeface="Garamond" panose="02020404030301010803" pitchFamily="18" charset="0"/>
              </a:rPr>
              <a:t>3. Who did Scotland beat on 12 Nov reach the finals of the 2020 Euro Men’s Football Finals?</a:t>
            </a:r>
          </a:p>
          <a:p>
            <a:r>
              <a:rPr lang="en-GB" sz="900" dirty="0">
                <a:latin typeface="Garamond" panose="02020404030301010803" pitchFamily="18" charset="0"/>
              </a:rPr>
              <a:t>4. Lewis Hamilton won the F1 World Championship on 15 Nov.  How many times has he won it in total?</a:t>
            </a:r>
          </a:p>
        </p:txBody>
      </p:sp>
      <p:sp>
        <p:nvSpPr>
          <p:cNvPr id="48" name="TextBox 47">
            <a:extLst>
              <a:ext uri="{FF2B5EF4-FFF2-40B4-BE49-F238E27FC236}">
                <a16:creationId xmlns:a16="http://schemas.microsoft.com/office/drawing/2014/main" id="{2674007F-B838-DB45-826B-40661207BBD3}"/>
              </a:ext>
            </a:extLst>
          </p:cNvPr>
          <p:cNvSpPr txBox="1"/>
          <p:nvPr/>
        </p:nvSpPr>
        <p:spPr>
          <a:xfrm>
            <a:off x="7018550" y="4875422"/>
            <a:ext cx="2251273" cy="1278059"/>
          </a:xfrm>
          <a:prstGeom prst="rect">
            <a:avLst/>
          </a:prstGeom>
          <a:noFill/>
          <a:ln>
            <a:noFill/>
          </a:ln>
        </p:spPr>
        <p:txBody>
          <a:bodyPr wrap="square" lIns="29250" tIns="0" rIns="29250" bIns="0" rtlCol="0">
            <a:noAutofit/>
          </a:bodyPr>
          <a:lstStyle/>
          <a:p>
            <a:r>
              <a:rPr lang="en-GB" sz="900" dirty="0">
                <a:latin typeface="Garamond" panose="02020404030301010803" pitchFamily="18" charset="0"/>
              </a:rPr>
              <a:t>1. On 1</a:t>
            </a:r>
            <a:r>
              <a:rPr lang="en-GB" sz="900" baseline="30000" dirty="0">
                <a:latin typeface="Garamond" panose="02020404030301010803" pitchFamily="18" charset="0"/>
              </a:rPr>
              <a:t> </a:t>
            </a:r>
            <a:r>
              <a:rPr lang="en-GB" sz="900" dirty="0">
                <a:latin typeface="Garamond" panose="02020404030301010803" pitchFamily="18" charset="0"/>
              </a:rPr>
              <a:t>Dec, which British retailer announced it likely to be liquidated with 12,000 jobs at risk?</a:t>
            </a:r>
          </a:p>
          <a:p>
            <a:r>
              <a:rPr lang="en-GB" sz="900" dirty="0">
                <a:latin typeface="Garamond" panose="02020404030301010803" pitchFamily="18" charset="0"/>
              </a:rPr>
              <a:t>2. Released on 4 Dec, ‘Ma Rainey’s Black Bottom’ featured the last performance of which actor who passed away in Aug?</a:t>
            </a:r>
          </a:p>
          <a:p>
            <a:r>
              <a:rPr lang="en-GB" sz="900" dirty="0">
                <a:latin typeface="Garamond" panose="02020404030301010803" pitchFamily="18" charset="0"/>
              </a:rPr>
              <a:t>3. On 8 Dec, who became the first person to receive a publicly available Covid-19 vaccination?</a:t>
            </a:r>
          </a:p>
          <a:p>
            <a:r>
              <a:rPr lang="en-GB" sz="900" dirty="0">
                <a:latin typeface="Garamond" panose="02020404030301010803" pitchFamily="18" charset="0"/>
              </a:rPr>
              <a:t>4. On 12 Dec, which Xmas song finally reached Number One, 26 years after first being released?</a:t>
            </a:r>
          </a:p>
        </p:txBody>
      </p:sp>
      <p:sp>
        <p:nvSpPr>
          <p:cNvPr id="52" name="TextBox 51">
            <a:extLst>
              <a:ext uri="{FF2B5EF4-FFF2-40B4-BE49-F238E27FC236}">
                <a16:creationId xmlns:a16="http://schemas.microsoft.com/office/drawing/2014/main" id="{1B5D327E-BA3C-6F4A-9A84-D8A198EC53C4}"/>
              </a:ext>
            </a:extLst>
          </p:cNvPr>
          <p:cNvSpPr txBox="1"/>
          <p:nvPr/>
        </p:nvSpPr>
        <p:spPr>
          <a:xfrm rot="10800000">
            <a:off x="253159" y="6178262"/>
            <a:ext cx="8994681" cy="553998"/>
          </a:xfrm>
          <a:prstGeom prst="rect">
            <a:avLst/>
          </a:prstGeom>
          <a:solidFill>
            <a:srgbClr val="00B2A9"/>
          </a:solidFill>
        </p:spPr>
        <p:txBody>
          <a:bodyPr wrap="square" rtlCol="0">
            <a:spAutoFit/>
          </a:bodyPr>
          <a:lstStyle/>
          <a:p>
            <a:r>
              <a:rPr lang="en-GB" sz="750" dirty="0">
                <a:solidFill>
                  <a:schemeClr val="bg1"/>
                </a:solidFill>
                <a:latin typeface="Garamond" panose="02020404030301010803" pitchFamily="18" charset="0"/>
              </a:rPr>
              <a:t>Answers (one point for each correct answer) - JAN: Duke and Duchess of Sussex; Wuhan; Kobe Bryant; Imelda Staunton FEB: 10,000 episodes; 103; 4 hours and 56 minutes; Sajid Javid and Derek MacKay MAR: Flybe; 0.1%; 23 March; Prince Charles APR: We’ll Meet Again; Barnard Castle; Boris Johnston; Louisa Jordan MAY: Isle of White; loss of taste and smell; George Floyd; SpaceX JUN: Edward Colston; Gone With The Wind; Liverpool; Ireland JUL: E-Scooters; Captain Sir Tom Moore; Princess Beatrice; Argos catalogue AUG: Beirut; Stonehaven; </a:t>
            </a:r>
            <a:r>
              <a:rPr lang="en-GB" sz="750" dirty="0" err="1">
                <a:solidFill>
                  <a:schemeClr val="bg1"/>
                </a:solidFill>
                <a:latin typeface="Garamond" panose="02020404030301010803" pitchFamily="18" charset="0"/>
              </a:rPr>
              <a:t>Dounreay</a:t>
            </a:r>
            <a:r>
              <a:rPr lang="en-GB" sz="750" dirty="0">
                <a:solidFill>
                  <a:schemeClr val="bg1"/>
                </a:solidFill>
                <a:latin typeface="Garamond" panose="02020404030301010803" pitchFamily="18" charset="0"/>
              </a:rPr>
              <a:t> Nuclear site; Jeff Bezos SEP: 93; Dame Diana Rigg; Ruth Bader Ginsberg; On a train from London to Glasgow OCT: Its 747 fleet of aircraft; landmines; water; Thomas NOV: Mike Pence and Kamala Harris; Pfizer and </a:t>
            </a:r>
            <a:r>
              <a:rPr lang="en-GB" sz="750" dirty="0" err="1">
                <a:solidFill>
                  <a:schemeClr val="bg1"/>
                </a:solidFill>
                <a:latin typeface="Garamond" panose="02020404030301010803" pitchFamily="18" charset="0"/>
              </a:rPr>
              <a:t>BioNTech</a:t>
            </a:r>
            <a:r>
              <a:rPr lang="en-GB" sz="750" dirty="0">
                <a:solidFill>
                  <a:schemeClr val="bg1"/>
                </a:solidFill>
                <a:latin typeface="Garamond" panose="02020404030301010803" pitchFamily="18" charset="0"/>
              </a:rPr>
              <a:t>; Serbia; 7 times DEC: Debenhams; Chadwick Boseman; Margaret Keenan; Mariah Carey ‘All I Want For Christmas’     TOTAL 53 POINTS</a:t>
            </a:r>
          </a:p>
        </p:txBody>
      </p:sp>
      <p:sp>
        <p:nvSpPr>
          <p:cNvPr id="53" name="TextBox 52">
            <a:extLst>
              <a:ext uri="{FF2B5EF4-FFF2-40B4-BE49-F238E27FC236}">
                <a16:creationId xmlns:a16="http://schemas.microsoft.com/office/drawing/2014/main" id="{1A523CBC-DFEE-8B45-982E-2CF70BD036A8}"/>
              </a:ext>
            </a:extLst>
          </p:cNvPr>
          <p:cNvSpPr txBox="1"/>
          <p:nvPr/>
        </p:nvSpPr>
        <p:spPr>
          <a:xfrm rot="5400000">
            <a:off x="6338021" y="3391978"/>
            <a:ext cx="6357402" cy="323165"/>
          </a:xfrm>
          <a:prstGeom prst="rect">
            <a:avLst/>
          </a:prstGeom>
          <a:noFill/>
        </p:spPr>
        <p:txBody>
          <a:bodyPr wrap="square" rtlCol="0">
            <a:spAutoFit/>
          </a:bodyPr>
          <a:lstStyle/>
          <a:p>
            <a:pPr algn="ctr"/>
            <a:r>
              <a:rPr lang="en-US" sz="1500" b="1" dirty="0">
                <a:latin typeface="Futura" panose="020B0602020204020303" pitchFamily="34" charset="-79"/>
                <a:cs typeface="Futura" panose="020B0602020204020303" pitchFamily="34" charset="-79"/>
              </a:rPr>
              <a:t>For a digital version visit </a:t>
            </a:r>
            <a:r>
              <a:rPr lang="en-US" sz="1500" b="1" dirty="0" err="1">
                <a:latin typeface="Futura" panose="020B0602020204020303" pitchFamily="34" charset="-79"/>
                <a:cs typeface="Futura" panose="020B0602020204020303" pitchFamily="34" charset="-79"/>
              </a:rPr>
              <a:t>wallacequinn.co.uk</a:t>
            </a:r>
            <a:r>
              <a:rPr lang="en-US" sz="1500" b="1" dirty="0">
                <a:latin typeface="Futura" panose="020B0602020204020303" pitchFamily="34" charset="-79"/>
                <a:cs typeface="Futura" panose="020B0602020204020303" pitchFamily="34" charset="-79"/>
              </a:rPr>
              <a:t>/quiz-of-2020</a:t>
            </a:r>
          </a:p>
        </p:txBody>
      </p:sp>
      <p:sp>
        <p:nvSpPr>
          <p:cNvPr id="54" name="TextBox 53">
            <a:extLst>
              <a:ext uri="{FF2B5EF4-FFF2-40B4-BE49-F238E27FC236}">
                <a16:creationId xmlns:a16="http://schemas.microsoft.com/office/drawing/2014/main" id="{E5D26AD0-E785-8043-B183-983A1C89658D}"/>
              </a:ext>
            </a:extLst>
          </p:cNvPr>
          <p:cNvSpPr txBox="1"/>
          <p:nvPr/>
        </p:nvSpPr>
        <p:spPr>
          <a:xfrm>
            <a:off x="299102" y="2816203"/>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May 2020 </a:t>
            </a:r>
          </a:p>
        </p:txBody>
      </p:sp>
      <p:sp>
        <p:nvSpPr>
          <p:cNvPr id="55" name="TextBox 54">
            <a:extLst>
              <a:ext uri="{FF2B5EF4-FFF2-40B4-BE49-F238E27FC236}">
                <a16:creationId xmlns:a16="http://schemas.microsoft.com/office/drawing/2014/main" id="{277E54CD-E64A-4B4E-BD1B-57DD9B774DC0}"/>
              </a:ext>
            </a:extLst>
          </p:cNvPr>
          <p:cNvSpPr txBox="1"/>
          <p:nvPr/>
        </p:nvSpPr>
        <p:spPr>
          <a:xfrm>
            <a:off x="2524681" y="2820113"/>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June 2020 </a:t>
            </a:r>
          </a:p>
        </p:txBody>
      </p:sp>
      <p:sp>
        <p:nvSpPr>
          <p:cNvPr id="56" name="TextBox 55">
            <a:extLst>
              <a:ext uri="{FF2B5EF4-FFF2-40B4-BE49-F238E27FC236}">
                <a16:creationId xmlns:a16="http://schemas.microsoft.com/office/drawing/2014/main" id="{DAEC79A4-5088-EF40-9DF6-B9CF342F71DF}"/>
              </a:ext>
            </a:extLst>
          </p:cNvPr>
          <p:cNvSpPr txBox="1"/>
          <p:nvPr/>
        </p:nvSpPr>
        <p:spPr>
          <a:xfrm>
            <a:off x="4769591" y="2818969"/>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July 2020 </a:t>
            </a:r>
          </a:p>
        </p:txBody>
      </p:sp>
      <p:sp>
        <p:nvSpPr>
          <p:cNvPr id="57" name="TextBox 56">
            <a:extLst>
              <a:ext uri="{FF2B5EF4-FFF2-40B4-BE49-F238E27FC236}">
                <a16:creationId xmlns:a16="http://schemas.microsoft.com/office/drawing/2014/main" id="{48F80211-AEFB-7645-B828-DF00A4C2BA4B}"/>
              </a:ext>
            </a:extLst>
          </p:cNvPr>
          <p:cNvSpPr txBox="1"/>
          <p:nvPr/>
        </p:nvSpPr>
        <p:spPr>
          <a:xfrm>
            <a:off x="7010451" y="2820113"/>
            <a:ext cx="2248959" cy="213521"/>
          </a:xfrm>
          <a:prstGeom prst="rect">
            <a:avLst/>
          </a:prstGeom>
          <a:solidFill>
            <a:srgbClr val="00B2A9"/>
          </a:solidFill>
        </p:spPr>
        <p:txBody>
          <a:bodyPr wrap="square" rtlCol="0" anchor="ctr">
            <a:noAutofit/>
          </a:bodyPr>
          <a:lstStyle/>
          <a:p>
            <a:r>
              <a:rPr lang="en-US" sz="813" b="1" dirty="0">
                <a:solidFill>
                  <a:schemeClr val="bg1"/>
                </a:solidFill>
                <a:latin typeface="Futura" panose="020B0602020204020303" pitchFamily="34" charset="-79"/>
                <a:cs typeface="Futura" panose="020B0602020204020303" pitchFamily="34" charset="-79"/>
              </a:rPr>
              <a:t>August 2020  </a:t>
            </a:r>
          </a:p>
        </p:txBody>
      </p:sp>
      <p:sp>
        <p:nvSpPr>
          <p:cNvPr id="58" name="TextBox 57">
            <a:extLst>
              <a:ext uri="{FF2B5EF4-FFF2-40B4-BE49-F238E27FC236}">
                <a16:creationId xmlns:a16="http://schemas.microsoft.com/office/drawing/2014/main" id="{F3571B9E-7AF9-5948-B684-E0DB2B2DA29E}"/>
              </a:ext>
            </a:extLst>
          </p:cNvPr>
          <p:cNvSpPr txBox="1"/>
          <p:nvPr/>
        </p:nvSpPr>
        <p:spPr>
          <a:xfrm>
            <a:off x="285797" y="4623406"/>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September 2020  </a:t>
            </a:r>
          </a:p>
        </p:txBody>
      </p:sp>
      <p:sp>
        <p:nvSpPr>
          <p:cNvPr id="59" name="TextBox 58">
            <a:extLst>
              <a:ext uri="{FF2B5EF4-FFF2-40B4-BE49-F238E27FC236}">
                <a16:creationId xmlns:a16="http://schemas.microsoft.com/office/drawing/2014/main" id="{83048311-6708-C144-89D1-F2CB45A0B933}"/>
              </a:ext>
            </a:extLst>
          </p:cNvPr>
          <p:cNvSpPr txBox="1"/>
          <p:nvPr/>
        </p:nvSpPr>
        <p:spPr>
          <a:xfrm>
            <a:off x="2524680" y="4623406"/>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October 2020  </a:t>
            </a:r>
          </a:p>
        </p:txBody>
      </p:sp>
      <p:sp>
        <p:nvSpPr>
          <p:cNvPr id="60" name="TextBox 59">
            <a:extLst>
              <a:ext uri="{FF2B5EF4-FFF2-40B4-BE49-F238E27FC236}">
                <a16:creationId xmlns:a16="http://schemas.microsoft.com/office/drawing/2014/main" id="{DB277525-F4F7-6242-A624-586B2BDF0F54}"/>
              </a:ext>
            </a:extLst>
          </p:cNvPr>
          <p:cNvSpPr txBox="1"/>
          <p:nvPr/>
        </p:nvSpPr>
        <p:spPr>
          <a:xfrm>
            <a:off x="4750499" y="4622879"/>
            <a:ext cx="2248959" cy="217432"/>
          </a:xfrm>
          <a:prstGeom prst="rect">
            <a:avLst/>
          </a:prstGeom>
          <a:solidFill>
            <a:srgbClr val="00B2A9"/>
          </a:solidFill>
        </p:spPr>
        <p:txBody>
          <a:bodyPr wrap="square" rtlCol="0" anchor="ctr">
            <a:spAutoFit/>
          </a:bodyPr>
          <a:lstStyle/>
          <a:p>
            <a:r>
              <a:rPr lang="en-US" sz="813" b="1" dirty="0">
                <a:solidFill>
                  <a:schemeClr val="bg1"/>
                </a:solidFill>
                <a:latin typeface="Futura" panose="020B0602020204020303" pitchFamily="34" charset="-79"/>
                <a:cs typeface="Futura" panose="020B0602020204020303" pitchFamily="34" charset="-79"/>
              </a:rPr>
              <a:t>November 2020 </a:t>
            </a:r>
          </a:p>
        </p:txBody>
      </p:sp>
      <p:sp>
        <p:nvSpPr>
          <p:cNvPr id="61" name="TextBox 60">
            <a:extLst>
              <a:ext uri="{FF2B5EF4-FFF2-40B4-BE49-F238E27FC236}">
                <a16:creationId xmlns:a16="http://schemas.microsoft.com/office/drawing/2014/main" id="{6404CFF1-D0E4-0F48-9A4B-461939C6D1DA}"/>
              </a:ext>
            </a:extLst>
          </p:cNvPr>
          <p:cNvSpPr txBox="1"/>
          <p:nvPr/>
        </p:nvSpPr>
        <p:spPr>
          <a:xfrm>
            <a:off x="6976318" y="4623658"/>
            <a:ext cx="2248959" cy="214721"/>
          </a:xfrm>
          <a:prstGeom prst="rect">
            <a:avLst/>
          </a:prstGeom>
          <a:solidFill>
            <a:srgbClr val="00B2A9"/>
          </a:solidFill>
        </p:spPr>
        <p:txBody>
          <a:bodyPr wrap="square" rtlCol="0" anchor="ctr">
            <a:noAutofit/>
          </a:bodyPr>
          <a:lstStyle/>
          <a:p>
            <a:r>
              <a:rPr lang="en-US" sz="813" b="1" dirty="0">
                <a:solidFill>
                  <a:schemeClr val="bg1"/>
                </a:solidFill>
                <a:latin typeface="Futura" panose="020B0602020204020303" pitchFamily="34" charset="-79"/>
                <a:cs typeface="Futura" panose="020B0602020204020303" pitchFamily="34" charset="-79"/>
              </a:rPr>
              <a:t>December 2020  </a:t>
            </a:r>
          </a:p>
        </p:txBody>
      </p:sp>
    </p:spTree>
    <p:extLst>
      <p:ext uri="{BB962C8B-B14F-4D97-AF65-F5344CB8AC3E}">
        <p14:creationId xmlns:p14="http://schemas.microsoft.com/office/powerpoint/2010/main" val="32408158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TotalTime>
  <Words>1279</Words>
  <Application>Microsoft Macintosh PowerPoint</Application>
  <PresentationFormat>A4 Paper (210x297 mm)</PresentationFormat>
  <Paragraphs>63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Futura</vt:lpstr>
      <vt:lpstr>Garamond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kane</dc:creator>
  <cp:lastModifiedBy>matt kane</cp:lastModifiedBy>
  <cp:revision>20</cp:revision>
  <cp:lastPrinted>2020-12-15T09:03:13Z</cp:lastPrinted>
  <dcterms:created xsi:type="dcterms:W3CDTF">2020-12-15T06:37:18Z</dcterms:created>
  <dcterms:modified xsi:type="dcterms:W3CDTF">2020-12-15T09:04:41Z</dcterms:modified>
</cp:coreProperties>
</file>